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notesMasterIdLst>
    <p:notesMasterId r:id="rId42"/>
  </p:notesMasterIdLst>
  <p:handoutMasterIdLst>
    <p:handoutMasterId r:id="rId43"/>
  </p:handoutMasterIdLst>
  <p:sldIdLst>
    <p:sldId id="3170" r:id="rId2"/>
    <p:sldId id="3188" r:id="rId3"/>
    <p:sldId id="3207" r:id="rId4"/>
    <p:sldId id="3208" r:id="rId5"/>
    <p:sldId id="3209" r:id="rId6"/>
    <p:sldId id="3210" r:id="rId7"/>
    <p:sldId id="3211" r:id="rId8"/>
    <p:sldId id="3212" r:id="rId9"/>
    <p:sldId id="3216" r:id="rId10"/>
    <p:sldId id="3218" r:id="rId11"/>
    <p:sldId id="3213" r:id="rId12"/>
    <p:sldId id="3219" r:id="rId13"/>
    <p:sldId id="3217" r:id="rId14"/>
    <p:sldId id="3220" r:id="rId15"/>
    <p:sldId id="3221" r:id="rId16"/>
    <p:sldId id="3222" r:id="rId17"/>
    <p:sldId id="3223" r:id="rId18"/>
    <p:sldId id="3224" r:id="rId19"/>
    <p:sldId id="3245" r:id="rId20"/>
    <p:sldId id="3228" r:id="rId21"/>
    <p:sldId id="3229" r:id="rId22"/>
    <p:sldId id="3230" r:id="rId23"/>
    <p:sldId id="3225" r:id="rId24"/>
    <p:sldId id="3226" r:id="rId25"/>
    <p:sldId id="3227" r:id="rId26"/>
    <p:sldId id="3231" r:id="rId27"/>
    <p:sldId id="3232" r:id="rId28"/>
    <p:sldId id="3233" r:id="rId29"/>
    <p:sldId id="3234" r:id="rId30"/>
    <p:sldId id="3235" r:id="rId31"/>
    <p:sldId id="3236" r:id="rId32"/>
    <p:sldId id="3237" r:id="rId33"/>
    <p:sldId id="3238" r:id="rId34"/>
    <p:sldId id="3239" r:id="rId35"/>
    <p:sldId id="3240" r:id="rId36"/>
    <p:sldId id="3247" r:id="rId37"/>
    <p:sldId id="3241" r:id="rId38"/>
    <p:sldId id="3242" r:id="rId39"/>
    <p:sldId id="3200" r:id="rId40"/>
    <p:sldId id="3243" r:id="rId41"/>
  </p:sldIdLst>
  <p:sldSz cx="8959850" cy="504031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 userDrawn="1">
          <p15:clr>
            <a:srgbClr val="A4A3A4"/>
          </p15:clr>
        </p15:guide>
        <p15:guide id="2" orient="horz" pos="2915" userDrawn="1">
          <p15:clr>
            <a:srgbClr val="A4A3A4"/>
          </p15:clr>
        </p15:guide>
        <p15:guide id="3" pos="2822" userDrawn="1">
          <p15:clr>
            <a:srgbClr val="A4A3A4"/>
          </p15:clr>
        </p15:guide>
        <p15:guide id="4" pos="388" userDrawn="1">
          <p15:clr>
            <a:srgbClr val="A4A3A4"/>
          </p15:clr>
        </p15:guide>
        <p15:guide id="5" pos="5224" userDrawn="1">
          <p15:clr>
            <a:srgbClr val="A4A3A4"/>
          </p15:clr>
        </p15:guide>
        <p15:guide id="6" pos="4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B59E"/>
    <a:srgbClr val="595959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071B21-F177-4A58-BD30-C44B2524A847}" v="1081" dt="2019-11-03T09:14:14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3" autoAdjust="0"/>
    <p:restoredTop sz="66902" autoAdjust="0"/>
  </p:normalViewPr>
  <p:slideViewPr>
    <p:cSldViewPr>
      <p:cViewPr varScale="1">
        <p:scale>
          <a:sx n="102" d="100"/>
          <a:sy n="102" d="100"/>
        </p:scale>
        <p:origin x="2232" y="126"/>
      </p:cViewPr>
      <p:guideLst>
        <p:guide orient="horz" pos="229"/>
        <p:guide orient="horz" pos="2915"/>
        <p:guide pos="2822"/>
        <p:guide pos="388"/>
        <p:guide pos="5224"/>
        <p:guide pos="4814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9%9B%BB%E8%85%A6%E7%97%85%E6%AF%9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.wikipedia.org/wiki/%E5%90%8E%E9%97%A8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48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24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近年来</a:t>
            </a:r>
            <a:r>
              <a:rPr lang="en-US" altLang="zh-CN" dirty="0"/>
              <a:t>, </a:t>
            </a:r>
            <a:r>
              <a:rPr lang="zh-CN" altLang="en-US" dirty="0"/>
              <a:t>随着</a:t>
            </a:r>
            <a:r>
              <a:rPr lang="en-US" altLang="zh-CN" dirty="0" err="1"/>
              <a:t>WebAseembly</a:t>
            </a:r>
            <a:r>
              <a:rPr lang="zh-CN" altLang="en-US" dirty="0"/>
              <a:t>的不断成熟和完善</a:t>
            </a:r>
            <a:r>
              <a:rPr lang="en-US" altLang="zh-CN" dirty="0"/>
              <a:t>, </a:t>
            </a:r>
            <a:r>
              <a:rPr lang="zh-CN" altLang="en-US" dirty="0"/>
              <a:t>运行速度已经越来越快了</a:t>
            </a:r>
            <a:r>
              <a:rPr lang="en-US" altLang="zh-CN" dirty="0"/>
              <a:t>, </a:t>
            </a:r>
            <a:r>
              <a:rPr lang="zh-CN" altLang="en-US" dirty="0"/>
              <a:t>根据各种性能评估</a:t>
            </a:r>
            <a:r>
              <a:rPr lang="en-US" altLang="zh-CN" dirty="0"/>
              <a:t>, </a:t>
            </a:r>
            <a:r>
              <a:rPr lang="zh-CN" altLang="en-US" dirty="0"/>
              <a:t>声称</a:t>
            </a:r>
            <a:r>
              <a:rPr lang="en-US" altLang="zh-CN" dirty="0" err="1"/>
              <a:t>webassemly</a:t>
            </a:r>
            <a:r>
              <a:rPr lang="zh-CN" altLang="en-US" dirty="0"/>
              <a:t>比</a:t>
            </a:r>
            <a:r>
              <a:rPr lang="en-US" altLang="zh-CN" dirty="0"/>
              <a:t>native code</a:t>
            </a:r>
            <a:r>
              <a:rPr lang="zh-CN" altLang="en-US" dirty="0"/>
              <a:t>慢</a:t>
            </a:r>
            <a:r>
              <a:rPr lang="en-US" altLang="zh-CN" dirty="0"/>
              <a:t>10%</a:t>
            </a:r>
            <a:r>
              <a:rPr lang="zh-CN" altLang="en-US" dirty="0"/>
              <a:t>左右</a:t>
            </a:r>
            <a:r>
              <a:rPr lang="en-US" altLang="zh-CN" dirty="0"/>
              <a:t>, </a:t>
            </a:r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30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4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这个是</a:t>
            </a:r>
            <a:r>
              <a:rPr lang="en-US" altLang="zh-CN" dirty="0" err="1"/>
              <a:t>PolyBenchC</a:t>
            </a:r>
            <a:r>
              <a:rPr lang="zh-CN" altLang="en-US" dirty="0"/>
              <a:t>的测试标准  可以看出来科学计算的测试</a:t>
            </a:r>
            <a:r>
              <a:rPr lang="en-US" altLang="zh-CN" dirty="0"/>
              <a:t> 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8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Portable Operating System Interface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57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(Standard Performance Evaluation Corporation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，标准性能评估机构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是测试系统总体性能的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8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43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err="1"/>
              <a:t>Browsix</a:t>
            </a:r>
            <a:r>
              <a:rPr lang="en-US" altLang="zh-CN" dirty="0"/>
              <a:t> </a:t>
            </a:r>
            <a:r>
              <a:rPr lang="zh-CN" altLang="en-US" dirty="0"/>
              <a:t>实际上是一个能运行在浏览器上的 类</a:t>
            </a:r>
            <a:r>
              <a:rPr lang="en-US" altLang="zh-CN" dirty="0" err="1"/>
              <a:t>unix</a:t>
            </a:r>
            <a:r>
              <a:rPr lang="zh-CN" altLang="en-US" dirty="0"/>
              <a:t>内核</a:t>
            </a:r>
            <a:r>
              <a:rPr lang="en-US" altLang="zh-CN" dirty="0"/>
              <a:t>, </a:t>
            </a:r>
            <a:r>
              <a:rPr lang="zh-CN" altLang="en-US" dirty="0"/>
              <a:t>它能为</a:t>
            </a:r>
            <a:r>
              <a:rPr lang="en-US" altLang="zh-CN" dirty="0" err="1"/>
              <a:t>js</a:t>
            </a:r>
            <a:r>
              <a:rPr lang="zh-CN" altLang="en-US" dirty="0"/>
              <a:t>应用提供系统</a:t>
            </a:r>
            <a:r>
              <a:rPr lang="en-US" altLang="zh-CN" dirty="0" err="1"/>
              <a:t>api</a:t>
            </a:r>
            <a:r>
              <a:rPr lang="zh-CN" altLang="en-US" dirty="0"/>
              <a:t>的调用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同时能够将</a:t>
            </a:r>
            <a:r>
              <a:rPr lang="en-US" altLang="zh-CN" dirty="0"/>
              <a:t>Unix </a:t>
            </a:r>
            <a:r>
              <a:rPr lang="zh-CN" altLang="en-US" dirty="0"/>
              <a:t>程序编译成</a:t>
            </a:r>
            <a:r>
              <a:rPr lang="en-US" altLang="zh-CN" dirty="0" err="1"/>
              <a:t>js</a:t>
            </a:r>
            <a:r>
              <a:rPr lang="zh-CN" altLang="en-US" dirty="0"/>
              <a:t>代码</a:t>
            </a:r>
            <a:r>
              <a:rPr lang="en-US" altLang="zh-CN" dirty="0"/>
              <a:t>(</a:t>
            </a:r>
            <a:r>
              <a:rPr lang="en-US" altLang="zh-CN" dirty="0" err="1"/>
              <a:t>Emscripten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7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内存不能在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WebWorkers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之间共享，并且不支持原子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BROWSIX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进程使用原子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来等待系统调用。</a:t>
            </a:r>
            <a:endParaRPr lang="en-US" altLang="zh-CN" dirty="0"/>
          </a:p>
          <a:p>
            <a:r>
              <a:rPr lang="zh-CN" altLang="en-US" dirty="0"/>
              <a:t>不能用</a:t>
            </a:r>
            <a:r>
              <a:rPr lang="en-US" altLang="zh-CN" dirty="0" err="1"/>
              <a:t>browsix</a:t>
            </a:r>
            <a:r>
              <a:rPr lang="zh-CN" altLang="en-US" dirty="0"/>
              <a:t>为</a:t>
            </a:r>
            <a:r>
              <a:rPr lang="en-US" altLang="zh-CN" dirty="0" err="1"/>
              <a:t>webassembly</a:t>
            </a:r>
            <a:r>
              <a:rPr lang="zh-CN" altLang="en-US" dirty="0"/>
              <a:t>代码提供测试支持</a:t>
            </a:r>
            <a:endParaRPr lang="en-US" altLang="zh-CN" dirty="0"/>
          </a:p>
          <a:p>
            <a:r>
              <a:rPr lang="zh-CN" altLang="en-US" dirty="0"/>
              <a:t>原因在于</a:t>
            </a:r>
            <a:r>
              <a:rPr lang="en-US" altLang="zh-CN" dirty="0" err="1"/>
              <a:t>browsix</a:t>
            </a:r>
            <a:r>
              <a:rPr lang="en-US" altLang="zh-CN" dirty="0"/>
              <a:t> </a:t>
            </a:r>
            <a:r>
              <a:rPr lang="zh-CN" altLang="en-US" dirty="0"/>
              <a:t>是通过</a:t>
            </a:r>
            <a:r>
              <a:rPr lang="en-US" altLang="zh-CN" dirty="0" err="1"/>
              <a:t>sharedArrayBuffer</a:t>
            </a:r>
            <a:r>
              <a:rPr lang="zh-CN" altLang="en-US" dirty="0"/>
              <a:t>进行 进程与内核之间的通信的</a:t>
            </a:r>
            <a:endParaRPr lang="en-US" altLang="zh-CN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7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88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1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 err="1"/>
              <a:t>Browsisx</a:t>
            </a:r>
            <a:r>
              <a:rPr lang="en-US" altLang="zh-CN" dirty="0"/>
              <a:t> </a:t>
            </a:r>
            <a:r>
              <a:rPr lang="zh-CN" altLang="en-US" dirty="0"/>
              <a:t>提供了标准的</a:t>
            </a:r>
            <a:r>
              <a:rPr lang="en-US" altLang="zh-CN" dirty="0"/>
              <a:t>C ++</a:t>
            </a:r>
            <a:r>
              <a:rPr lang="zh-CN" altLang="en-US" dirty="0"/>
              <a:t>函数库</a:t>
            </a:r>
            <a:r>
              <a:rPr lang="en-US" altLang="zh-CN" dirty="0"/>
              <a:t>, </a:t>
            </a:r>
            <a:r>
              <a:rPr lang="zh-CN" altLang="en-US" dirty="0"/>
              <a:t>保证编译的效果</a:t>
            </a:r>
            <a:endParaRPr lang="en-US" altLang="zh-CN" dirty="0"/>
          </a:p>
          <a:p>
            <a:r>
              <a:rPr lang="zh-CN" altLang="en-US" dirty="0"/>
              <a:t>提供了进程和 内核之间的通信</a:t>
            </a:r>
            <a:endParaRPr lang="en-US" altLang="zh-CN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9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43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性能开销大</a:t>
            </a:r>
            <a:endParaRPr lang="en-US" altLang="zh-CN" dirty="0"/>
          </a:p>
          <a:p>
            <a:r>
              <a:rPr lang="zh-CN" altLang="en-US" dirty="0"/>
              <a:t>需要两倍的内存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79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性能开销减小了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内存消耗减小了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20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对于以上测试  </a:t>
            </a:r>
            <a:r>
              <a:rPr lang="en-US" altLang="zh-CN" dirty="0" err="1"/>
              <a:t>browsix</a:t>
            </a:r>
            <a:r>
              <a:rPr lang="zh-CN" altLang="en-US" dirty="0"/>
              <a:t>有非常大的性能开销</a:t>
            </a:r>
            <a:endParaRPr lang="en-US" altLang="zh-CN" dirty="0"/>
          </a:p>
          <a:p>
            <a:r>
              <a:rPr lang="zh-CN" altLang="en-US" dirty="0"/>
              <a:t>主要问题在于文件系统的实现 和 管道的实现</a:t>
            </a:r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7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05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51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Browsix</a:t>
            </a:r>
            <a:r>
              <a:rPr lang="en-US" altLang="zh-CN" dirty="0"/>
              <a:t>-WASM</a:t>
            </a:r>
            <a:r>
              <a:rPr lang="zh-CN" altLang="en-US" dirty="0"/>
              <a:t>以很小的性能开销，为运行在浏览器中的</a:t>
            </a:r>
            <a:r>
              <a:rPr lang="en-US" altLang="zh-CN" dirty="0" err="1"/>
              <a:t>webassembly</a:t>
            </a:r>
            <a:r>
              <a:rPr lang="zh-CN" altLang="en-US" dirty="0"/>
              <a:t>应用提供了系统功能调用</a:t>
            </a:r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102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BROWSIX-SPEC</a:t>
            </a:r>
            <a:r>
              <a:rPr lang="zh-CN" altLang="en-US" dirty="0"/>
              <a:t>基准测试工具使用</a:t>
            </a:r>
            <a:r>
              <a:rPr lang="en-US" altLang="zh-CN" dirty="0" err="1"/>
              <a:t>WebBrowser</a:t>
            </a:r>
            <a:r>
              <a:rPr lang="zh-CN" altLang="en-US" dirty="0"/>
              <a:t>自动化工具</a:t>
            </a:r>
            <a:r>
              <a:rPr lang="en-US" altLang="zh-CN" dirty="0"/>
              <a:t>Selenium.2</a:t>
            </a:r>
            <a:r>
              <a:rPr lang="zh-CN" altLang="en-US" dirty="0"/>
              <a:t>启动了一个新的浏览器实例。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）浏览器通过基准测试工具采用</a:t>
            </a:r>
            <a:r>
              <a:rPr lang="en-US" altLang="zh-CN" dirty="0"/>
              <a:t>HTTP</a:t>
            </a:r>
            <a:r>
              <a:rPr lang="zh-CN" altLang="en-US" dirty="0"/>
              <a:t>方式加载页面的</a:t>
            </a:r>
            <a:r>
              <a:rPr lang="en-US" altLang="zh-CN" dirty="0"/>
              <a:t>HTML</a:t>
            </a:r>
            <a:r>
              <a:rPr lang="zh-CN" altLang="en-US" dirty="0"/>
              <a:t>，</a:t>
            </a:r>
            <a:r>
              <a:rPr lang="en-US" altLang="zh-CN" dirty="0"/>
              <a:t>harness</a:t>
            </a:r>
            <a:r>
              <a:rPr lang="zh-CN" altLang="en-US" dirty="0"/>
              <a:t>和</a:t>
            </a:r>
            <a:r>
              <a:rPr lang="en-US" altLang="zh-CN" dirty="0"/>
              <a:t>BROWSIX-WASM</a:t>
            </a:r>
            <a:r>
              <a:rPr lang="zh-CN" altLang="en-US" dirty="0"/>
              <a:t>内核。都是</a:t>
            </a:r>
            <a:r>
              <a:rPr lang="en-US" altLang="zh-CN" dirty="0" err="1"/>
              <a:t>js</a:t>
            </a:r>
            <a:r>
              <a:rPr lang="zh-CN" altLang="en-US" dirty="0"/>
              <a:t>格式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harness.js</a:t>
            </a:r>
            <a:r>
              <a:rPr lang="zh-CN" altLang="en-US" dirty="0"/>
              <a:t>初始化</a:t>
            </a:r>
            <a:r>
              <a:rPr lang="en-US" altLang="zh-CN" dirty="0"/>
              <a:t>BROWSIX-WASM</a:t>
            </a:r>
            <a:r>
              <a:rPr lang="zh-CN" altLang="en-US" dirty="0"/>
              <a:t>内核，并启动一个新的</a:t>
            </a:r>
            <a:r>
              <a:rPr lang="en-US" altLang="zh-CN" dirty="0"/>
              <a:t>BROWSIX-WASM</a:t>
            </a:r>
            <a:r>
              <a:rPr lang="zh-CN" altLang="en-US" dirty="0"/>
              <a:t>进程，该进程执行</a:t>
            </a:r>
            <a:r>
              <a:rPr lang="en-US" altLang="zh-CN" dirty="0" err="1"/>
              <a:t>runspec</a:t>
            </a:r>
            <a:r>
              <a:rPr lang="en-US" altLang="zh-CN" dirty="0"/>
              <a:t> shell</a:t>
            </a:r>
            <a:r>
              <a:rPr lang="zh-CN" altLang="en-US" dirty="0"/>
              <a:t>脚本（图</a:t>
            </a:r>
            <a:r>
              <a:rPr lang="en-US" altLang="zh-CN" dirty="0"/>
              <a:t>2</a:t>
            </a:r>
            <a:r>
              <a:rPr lang="zh-CN" altLang="en-US" dirty="0"/>
              <a:t>中未显示）。</a:t>
            </a:r>
            <a:r>
              <a:rPr lang="en-US" altLang="zh-CN" dirty="0" err="1"/>
              <a:t>runspec</a:t>
            </a:r>
            <a:r>
              <a:rPr lang="zh-CN" altLang="en-US" dirty="0"/>
              <a:t>依次生成从</a:t>
            </a:r>
            <a:r>
              <a:rPr lang="en-US" altLang="zh-CN" dirty="0"/>
              <a:t>SPEC 2006</a:t>
            </a:r>
            <a:r>
              <a:rPr lang="zh-CN" altLang="en-US" dirty="0"/>
              <a:t>中提供的</a:t>
            </a:r>
            <a:r>
              <a:rPr lang="en-US" altLang="zh-CN" dirty="0"/>
              <a:t>C</a:t>
            </a:r>
            <a:r>
              <a:rPr lang="zh-CN" altLang="en-US" dirty="0"/>
              <a:t>源代码编译的标准</a:t>
            </a:r>
            <a:r>
              <a:rPr lang="en-US" altLang="zh-CN" dirty="0" err="1"/>
              <a:t>specinvoke</a:t>
            </a:r>
            <a:r>
              <a:rPr lang="zh-CN" altLang="en-US" dirty="0"/>
              <a:t>（未显示）。</a:t>
            </a:r>
            <a:r>
              <a:rPr lang="en-US" altLang="zh-CN" dirty="0" err="1"/>
              <a:t>specinvoke</a:t>
            </a:r>
            <a:r>
              <a:rPr lang="zh-CN" altLang="en-US" dirty="0"/>
              <a:t>从</a:t>
            </a:r>
            <a:r>
              <a:rPr lang="en-US" altLang="zh-CN" dirty="0"/>
              <a:t>BROWSIX-WASM</a:t>
            </a:r>
            <a:r>
              <a:rPr lang="zh-CN" altLang="en-US" dirty="0"/>
              <a:t>文件系统读取</a:t>
            </a:r>
            <a:r>
              <a:rPr lang="en-US" altLang="zh-CN" dirty="0"/>
              <a:t>speccmds.cmd</a:t>
            </a:r>
            <a:r>
              <a:rPr lang="zh-CN" altLang="en-US" dirty="0"/>
              <a:t>文件，并使用适当的参数启动</a:t>
            </a:r>
            <a:r>
              <a:rPr lang="en-US" altLang="zh-CN" dirty="0"/>
              <a:t>401.bzip2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为了运行基准测试，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runspec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在运行目录中的文件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speccmds.cmd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中写入了一系列命令。然后，这些命令由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specinvoke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解释。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这个</a:t>
            </a:r>
            <a:r>
              <a:rPr lang="en-US" altLang="zh-CN" dirty="0" err="1"/>
              <a:t>runsepec</a:t>
            </a:r>
            <a:r>
              <a:rPr lang="zh-CN" altLang="en-US" dirty="0"/>
              <a:t>最后会用适当的参数启动</a:t>
            </a:r>
            <a:r>
              <a:rPr lang="en-US" altLang="zh-CN" dirty="0"/>
              <a:t>401.bzip2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）在实例化</a:t>
            </a:r>
            <a:r>
              <a:rPr lang="en-US" altLang="zh-CN" dirty="0" err="1"/>
              <a:t>WebAssembly</a:t>
            </a:r>
            <a:r>
              <a:rPr lang="zh-CN" altLang="en-US" dirty="0"/>
              <a:t>模块之后，但在调用基准测试的主要功能之前，</a:t>
            </a:r>
            <a:r>
              <a:rPr lang="en-US" altLang="zh-CN" dirty="0"/>
              <a:t>BROWSIX-WASM</a:t>
            </a:r>
            <a:r>
              <a:rPr lang="zh-CN" altLang="en-US" dirty="0"/>
              <a:t>用户空间</a:t>
            </a:r>
            <a:r>
              <a:rPr lang="en-US" altLang="zh-CN" dirty="0"/>
              <a:t>runtime</a:t>
            </a:r>
            <a:r>
              <a:rPr lang="zh-CN" altLang="en-US" dirty="0"/>
              <a:t>向</a:t>
            </a:r>
            <a:r>
              <a:rPr lang="en-US" altLang="zh-CN" dirty="0"/>
              <a:t>BROWSIX-SPEC</a:t>
            </a:r>
            <a:r>
              <a:rPr lang="zh-CN" altLang="en-US" dirty="0"/>
              <a:t>发出</a:t>
            </a:r>
            <a:r>
              <a:rPr lang="en-US" altLang="zh-CN" dirty="0"/>
              <a:t>XHR</a:t>
            </a:r>
            <a:r>
              <a:rPr lang="zh-CN" altLang="en-US" dirty="0"/>
              <a:t>请求，以开始记录性能计数器统计信息。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）基准测试工具找到与</a:t>
            </a:r>
            <a:r>
              <a:rPr lang="en-US" altLang="zh-CN" dirty="0"/>
              <a:t>Web Worker 401.bzip2</a:t>
            </a:r>
            <a:r>
              <a:rPr lang="zh-CN" altLang="en-US" dirty="0"/>
              <a:t>进程相对应的</a:t>
            </a:r>
            <a:r>
              <a:rPr lang="en-US" altLang="zh-CN" dirty="0"/>
              <a:t>Chrome</a:t>
            </a:r>
            <a:r>
              <a:rPr lang="zh-CN" altLang="en-US" dirty="0"/>
              <a:t>线程，并将</a:t>
            </a:r>
            <a:r>
              <a:rPr lang="en-US" altLang="zh-CN" dirty="0"/>
              <a:t>perf</a:t>
            </a:r>
            <a:r>
              <a:rPr lang="zh-CN" altLang="en-US" dirty="0"/>
              <a:t>附加到该进程。</a:t>
            </a:r>
            <a:endParaRPr lang="en-US" altLang="zh-CN" dirty="0"/>
          </a:p>
          <a:p>
            <a:r>
              <a:rPr lang="en-US" altLang="zh-CN" dirty="0"/>
              <a:t>  (6</a:t>
            </a:r>
            <a:r>
              <a:rPr lang="zh-CN" altLang="en-US" dirty="0"/>
              <a:t>）在基准测试结束时，</a:t>
            </a:r>
            <a:r>
              <a:rPr lang="en-US" altLang="zh-CN" dirty="0"/>
              <a:t>BROWSIX-WASM</a:t>
            </a:r>
            <a:r>
              <a:rPr lang="zh-CN" altLang="en-US" dirty="0"/>
              <a:t>用户空间运行时对基准测试工具执行了最终的</a:t>
            </a:r>
            <a:r>
              <a:rPr lang="en-US" altLang="zh-CN" dirty="0"/>
              <a:t>XHR</a:t>
            </a:r>
            <a:r>
              <a:rPr lang="zh-CN" altLang="en-US" dirty="0"/>
              <a:t>，以结束性能记录过程。当</a:t>
            </a:r>
            <a:r>
              <a:rPr lang="en-US" altLang="zh-CN" dirty="0" err="1"/>
              <a:t>runspec</a:t>
            </a:r>
            <a:r>
              <a:rPr lang="zh-CN" altLang="en-US" dirty="0"/>
              <a:t>程序退出时（可能多次调用了测试二进制文件后），</a:t>
            </a:r>
            <a:r>
              <a:rPr lang="en-US" altLang="zh-CN" dirty="0"/>
              <a:t>harness</a:t>
            </a:r>
            <a:r>
              <a:rPr lang="zh-CN" altLang="en-US" dirty="0"/>
              <a:t> </a:t>
            </a:r>
            <a:r>
              <a:rPr lang="en-US" altLang="zh-CN" dirty="0"/>
              <a:t>JS POST</a:t>
            </a:r>
          </a:p>
          <a:p>
            <a:r>
              <a:rPr lang="en-US" altLang="zh-CN" dirty="0"/>
              <a:t>  (7)SPEC</a:t>
            </a:r>
            <a:r>
              <a:rPr lang="zh-CN" altLang="en-US" dirty="0"/>
              <a:t>结果目录的</a:t>
            </a:r>
            <a:r>
              <a:rPr lang="en-US" altLang="zh-CN" dirty="0"/>
              <a:t>tar</a:t>
            </a:r>
            <a:r>
              <a:rPr lang="zh-CN" altLang="en-US" dirty="0"/>
              <a:t>存档到</a:t>
            </a:r>
            <a:r>
              <a:rPr lang="en-US" altLang="zh-CN" dirty="0"/>
              <a:t>BROWSIX-SPEC</a:t>
            </a:r>
            <a:r>
              <a:rPr lang="zh-CN" altLang="en-US" dirty="0"/>
              <a:t>。</a:t>
            </a:r>
            <a:r>
              <a:rPr lang="en-US" altLang="zh-CN" dirty="0"/>
              <a:t>BROWSIX-SPEC</a:t>
            </a:r>
            <a:r>
              <a:rPr lang="zh-CN" altLang="en-US" dirty="0"/>
              <a:t>收到完整的结果存档后，将结果解压缩到一个临时目录中，并使用</a:t>
            </a:r>
            <a:r>
              <a:rPr lang="en-US" altLang="zh-CN" dirty="0"/>
              <a:t>SPEC 2006</a:t>
            </a:r>
            <a:r>
              <a:rPr lang="zh-CN" altLang="en-US" dirty="0"/>
              <a:t>随附的</a:t>
            </a:r>
            <a:r>
              <a:rPr lang="en-US" altLang="zh-CN" dirty="0" err="1"/>
              <a:t>cmp</a:t>
            </a:r>
            <a:r>
              <a:rPr lang="zh-CN" altLang="en-US" dirty="0"/>
              <a:t>工具验证输出。最后，</a:t>
            </a:r>
            <a:r>
              <a:rPr lang="en-US" altLang="zh-CN" dirty="0"/>
              <a:t>BROWSIX-SPEC</a:t>
            </a:r>
            <a:r>
              <a:rPr lang="zh-CN" altLang="en-US" dirty="0"/>
              <a:t>终止了浏览器进程并记录了基准测试结果。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43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TensorFlow.js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在浏览器中运行一次推理：</a:t>
            </a:r>
          </a:p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上需要时间为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97ms</a:t>
            </a:r>
          </a:p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(WebGL)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上需要时间为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10ms</a:t>
            </a:r>
          </a:p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代码基准相比，浏览器中的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TensorFlow.js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上的运行时间为基准的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倍，在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(WebGL)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上运行的时间为基准的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3.8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03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863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/>
              <a:t>1. chrome</a:t>
            </a:r>
            <a:r>
              <a:rPr lang="zh-CN" altLang="en-US" dirty="0"/>
              <a:t>的 </a:t>
            </a:r>
            <a:r>
              <a:rPr lang="en-US" altLang="zh-CN" dirty="0"/>
              <a:t>JIT</a:t>
            </a:r>
            <a:r>
              <a:rPr lang="zh-CN" altLang="en-US" dirty="0"/>
              <a:t>编译生成了两倍于</a:t>
            </a:r>
            <a:r>
              <a:rPr lang="en-US" altLang="zh-CN" dirty="0"/>
              <a:t>Clang</a:t>
            </a:r>
            <a:r>
              <a:rPr lang="zh-CN" altLang="en-US" dirty="0"/>
              <a:t>的指令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没有全部使用</a:t>
            </a:r>
            <a:r>
              <a:rPr lang="en-US" altLang="zh-CN" dirty="0"/>
              <a:t>x86</a:t>
            </a:r>
            <a:r>
              <a:rPr lang="zh-CN" altLang="en-US" dirty="0"/>
              <a:t>寻址模式</a:t>
            </a:r>
            <a:r>
              <a:rPr lang="en-US" altLang="zh-CN" dirty="0"/>
              <a:t>,</a:t>
            </a:r>
            <a:r>
              <a:rPr lang="zh-CN" altLang="en-US" dirty="0"/>
              <a:t>并且多使用了一个寄存器</a:t>
            </a:r>
            <a:r>
              <a:rPr lang="en-US" altLang="zh-CN" dirty="0"/>
              <a:t>, </a:t>
            </a:r>
            <a:r>
              <a:rPr lang="zh-CN" altLang="en-US" dirty="0"/>
              <a:t>造成了寄存器的压力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由于</a:t>
            </a:r>
            <a:r>
              <a:rPr lang="en-US" altLang="zh-CN" dirty="0"/>
              <a:t>JIT</a:t>
            </a:r>
            <a:r>
              <a:rPr lang="zh-CN" altLang="en-US" dirty="0"/>
              <a:t>采用线性扫描的寄存器分配策略</a:t>
            </a:r>
            <a:r>
              <a:rPr lang="en-US" altLang="zh-CN" dirty="0"/>
              <a:t>, </a:t>
            </a:r>
            <a:r>
              <a:rPr lang="zh-CN" altLang="en-US" dirty="0"/>
              <a:t>我的产生了</a:t>
            </a:r>
            <a:r>
              <a:rPr lang="en-US" altLang="zh-CN" dirty="0"/>
              <a:t>3</a:t>
            </a:r>
            <a:r>
              <a:rPr lang="zh-CN" altLang="en-US" dirty="0"/>
              <a:t>个寄存器的泄露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为了防止第一次循环的时候产生的寄存器泄露 所以有额外的分支跳转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75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用套件计算了</a:t>
            </a:r>
            <a:r>
              <a:rPr lang="en-US" altLang="zh-CN" dirty="0"/>
              <a:t>load</a:t>
            </a:r>
            <a:r>
              <a:rPr lang="zh-CN" altLang="en-US" dirty="0"/>
              <a:t>和</a:t>
            </a:r>
            <a:r>
              <a:rPr lang="en-US" altLang="zh-CN" dirty="0"/>
              <a:t>store</a:t>
            </a:r>
            <a:r>
              <a:rPr lang="zh-CN" altLang="en-US" dirty="0"/>
              <a:t>的次数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在</a:t>
            </a:r>
            <a:r>
              <a:rPr lang="en-US" altLang="zh-CN" dirty="0"/>
              <a:t>Chrome</a:t>
            </a:r>
            <a:r>
              <a:rPr lang="zh-CN" altLang="en-US" dirty="0"/>
              <a:t>中，</a:t>
            </a:r>
            <a:r>
              <a:rPr lang="en-US" altLang="zh-CN" dirty="0" err="1"/>
              <a:t>matmul</a:t>
            </a:r>
            <a:r>
              <a:rPr lang="zh-CN" altLang="en-US" dirty="0"/>
              <a:t>会产生三个寄存器溢出，但不使用两个</a:t>
            </a:r>
            <a:r>
              <a:rPr lang="en-US" altLang="zh-CN" dirty="0"/>
              <a:t>x86-64</a:t>
            </a:r>
            <a:r>
              <a:rPr lang="zh-CN" altLang="en-US" dirty="0"/>
              <a:t>寄存器：</a:t>
            </a:r>
            <a:r>
              <a:rPr lang="en-US" altLang="zh-CN" dirty="0"/>
              <a:t>r13</a:t>
            </a:r>
            <a:r>
              <a:rPr lang="zh-CN" altLang="en-US" dirty="0"/>
              <a:t>和</a:t>
            </a:r>
            <a:r>
              <a:rPr lang="en-US" altLang="zh-CN" dirty="0"/>
              <a:t>r10</a:t>
            </a:r>
            <a:r>
              <a:rPr lang="zh-CN" altLang="en-US" dirty="0"/>
              <a:t>（图</a:t>
            </a:r>
            <a:r>
              <a:rPr lang="en-US" altLang="zh-CN" dirty="0"/>
              <a:t>7c</a:t>
            </a:r>
            <a:r>
              <a:rPr lang="zh-CN" altLang="en-US" dirty="0"/>
              <a:t>，第</a:t>
            </a:r>
            <a:r>
              <a:rPr lang="en-US" altLang="zh-CN" dirty="0"/>
              <a:t>7–9</a:t>
            </a:r>
            <a:r>
              <a:rPr lang="zh-CN" altLang="en-US" dirty="0"/>
              <a:t>行）。发生这种情况是因为</a:t>
            </a:r>
            <a:r>
              <a:rPr lang="en-US" altLang="zh-CN" dirty="0"/>
              <a:t>Chrome</a:t>
            </a:r>
            <a:r>
              <a:rPr lang="zh-CN" altLang="en-US" dirty="0"/>
              <a:t>保留了这两个寄存器。</a:t>
            </a:r>
            <a:r>
              <a:rPr lang="en-US" altLang="zh-CN" dirty="0"/>
              <a:t>7</a:t>
            </a:r>
            <a:r>
              <a:rPr lang="zh-CN" altLang="en-US" dirty="0"/>
              <a:t>对于</a:t>
            </a:r>
            <a:r>
              <a:rPr lang="en-US" altLang="zh-CN" dirty="0"/>
              <a:t>JavaScript</a:t>
            </a:r>
            <a:r>
              <a:rPr lang="zh-CN" altLang="en-US" dirty="0"/>
              <a:t>垃圾收集器，</a:t>
            </a:r>
            <a:r>
              <a:rPr lang="en-US" altLang="zh-CN" dirty="0"/>
              <a:t>Chrome</a:t>
            </a:r>
            <a:r>
              <a:rPr lang="zh-CN" altLang="en-US" dirty="0"/>
              <a:t>始终保留</a:t>
            </a:r>
            <a:r>
              <a:rPr lang="en-US" altLang="zh-CN" dirty="0"/>
              <a:t>r13</a:t>
            </a:r>
            <a:r>
              <a:rPr lang="zh-CN" altLang="en-US" dirty="0"/>
              <a:t>指向</a:t>
            </a:r>
            <a:r>
              <a:rPr lang="en-US" altLang="zh-CN" dirty="0"/>
              <a:t>GC</a:t>
            </a:r>
            <a:r>
              <a:rPr lang="zh-CN" altLang="en-US" dirty="0"/>
              <a:t>根数组。此外，</a:t>
            </a:r>
            <a:r>
              <a:rPr lang="en-US" altLang="zh-CN" dirty="0"/>
              <a:t>Chrome</a:t>
            </a:r>
            <a:r>
              <a:rPr lang="zh-CN" altLang="en-US" dirty="0"/>
              <a:t>使用</a:t>
            </a:r>
            <a:r>
              <a:rPr lang="en-US" altLang="zh-CN" dirty="0"/>
              <a:t>r10</a:t>
            </a:r>
            <a:r>
              <a:rPr lang="zh-CN" altLang="en-US" dirty="0"/>
              <a:t>和</a:t>
            </a:r>
            <a:r>
              <a:rPr lang="en-US" altLang="zh-CN" dirty="0"/>
              <a:t>xmm13</a:t>
            </a:r>
            <a:r>
              <a:rPr lang="zh-CN" altLang="en-US" dirty="0"/>
              <a:t>作为专用暂存器。同样，</a:t>
            </a:r>
            <a:r>
              <a:rPr lang="en-US" altLang="zh-CN" dirty="0"/>
              <a:t>Firefox</a:t>
            </a:r>
            <a:r>
              <a:rPr lang="zh-CN" altLang="en-US" dirty="0"/>
              <a:t>将</a:t>
            </a:r>
            <a:r>
              <a:rPr lang="en-US" altLang="zh-CN" dirty="0"/>
              <a:t>r15</a:t>
            </a:r>
            <a:r>
              <a:rPr lang="zh-CN" altLang="en-US" dirty="0"/>
              <a:t>保留为指向堆开始的指针，而</a:t>
            </a:r>
            <a:r>
              <a:rPr lang="en-US" altLang="zh-CN" dirty="0"/>
              <a:t>r11</a:t>
            </a:r>
            <a:r>
              <a:rPr lang="zh-CN" altLang="en-US" dirty="0"/>
              <a:t>和</a:t>
            </a:r>
            <a:r>
              <a:rPr lang="en-US" altLang="zh-CN" dirty="0"/>
              <a:t>xmm15</a:t>
            </a:r>
            <a:r>
              <a:rPr lang="zh-CN" altLang="en-US" dirty="0"/>
              <a:t>是</a:t>
            </a:r>
            <a:r>
              <a:rPr lang="en-US" altLang="zh-CN" dirty="0"/>
              <a:t>JavaScript</a:t>
            </a:r>
            <a:r>
              <a:rPr lang="zh-CN" altLang="en-US" dirty="0"/>
              <a:t>暂存器。</a:t>
            </a:r>
            <a:r>
              <a:rPr lang="en-US" altLang="zh-CN" dirty="0"/>
              <a:t>8</a:t>
            </a:r>
            <a:r>
              <a:rPr lang="zh-CN" altLang="en-US" dirty="0"/>
              <a:t>这些寄存器均不可用于</a:t>
            </a:r>
            <a:r>
              <a:rPr lang="en-US" altLang="zh-CN" dirty="0" err="1"/>
              <a:t>WebAssembly</a:t>
            </a:r>
            <a:r>
              <a:rPr lang="zh-CN" altLang="en-US" dirty="0"/>
              <a:t>代码。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为了保证编译的快速 而提供的一种寄存器分配策略</a:t>
            </a:r>
            <a:endParaRPr lang="en-US" altLang="zh-CN" dirty="0"/>
          </a:p>
          <a:p>
            <a:r>
              <a:rPr lang="en-US" altLang="zh-CN" dirty="0"/>
              <a:t>3.x86-64 </a:t>
            </a:r>
            <a:r>
              <a:rPr lang="zh-CN" altLang="en-US" dirty="0"/>
              <a:t>指令集 提供了多种寻址模式</a:t>
            </a:r>
            <a:r>
              <a:rPr lang="en-US" altLang="zh-CN" dirty="0"/>
              <a:t>, </a:t>
            </a:r>
            <a:r>
              <a:rPr lang="zh-CN" altLang="en-US" dirty="0"/>
              <a:t>比如寄存器间接寻址和直接寻址</a:t>
            </a:r>
            <a:r>
              <a:rPr lang="en-US" altLang="zh-CN" dirty="0"/>
              <a:t>,  </a:t>
            </a:r>
            <a:r>
              <a:rPr lang="zh-CN" altLang="en-US" dirty="0"/>
              <a:t>直接寻址模式能够用符号地址代替数字地址</a:t>
            </a:r>
            <a:r>
              <a:rPr lang="en-US" altLang="zh-CN" dirty="0"/>
              <a:t>, </a:t>
            </a:r>
            <a:r>
              <a:rPr lang="zh-CN" altLang="en-US" dirty="0"/>
              <a:t>从而减轻了寄存器的压力</a:t>
            </a:r>
            <a:r>
              <a:rPr lang="en-US" altLang="zh-CN" dirty="0"/>
              <a:t>. </a:t>
            </a:r>
            <a:r>
              <a:rPr lang="zh-CN" altLang="en-US" dirty="0"/>
              <a:t>而</a:t>
            </a:r>
            <a:r>
              <a:rPr lang="en-US" altLang="zh-CN" dirty="0"/>
              <a:t>chrome</a:t>
            </a:r>
            <a:r>
              <a:rPr lang="zh-CN" altLang="en-US" dirty="0"/>
              <a:t>并未采用直接寻址模式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416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WebAssembly</a:t>
            </a:r>
            <a:r>
              <a:rPr lang="zh-CN" altLang="en-US" dirty="0"/>
              <a:t>程序使用全局变量跟踪当前堆栈的大小，该变量在每次函数调用时都会增加。程序员可以定义程序的最大堆栈大小。为了确保程序不会溢出堆栈，</a:t>
            </a:r>
            <a:r>
              <a:rPr lang="en-US" altLang="zh-CN" dirty="0"/>
              <a:t>Chrome</a:t>
            </a:r>
            <a:r>
              <a:rPr lang="zh-CN" altLang="en-US" dirty="0"/>
              <a:t>和</a:t>
            </a:r>
            <a:r>
              <a:rPr lang="en-US" altLang="zh-CN" dirty="0"/>
              <a:t>Firefox</a:t>
            </a:r>
            <a:r>
              <a:rPr lang="zh-CN" altLang="en-US" dirty="0"/>
              <a:t>都在每个函数的开头添加了堆栈检查功能，以检测当前堆栈大小是否小于最大堆栈大小。这些检查包括额外的比较和条件跳转指令，这些指令必须在每个函数调用上执行。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 err="1"/>
              <a:t>WebAssembly</a:t>
            </a:r>
            <a:r>
              <a:rPr lang="zh-CN" altLang="en-US" dirty="0"/>
              <a:t>动态检查所有间接调用，以确保目标是有效函数，并且该函数在运行时的类型与调用站点上指定的类型相同。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25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41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我们注意到一个异常：尽管</a:t>
            </a:r>
            <a:r>
              <a:rPr lang="en-US" altLang="zh-CN" dirty="0"/>
              <a:t>429.mcf</a:t>
            </a:r>
            <a:r>
              <a:rPr lang="zh-CN" altLang="en-US" dirty="0"/>
              <a:t>在</a:t>
            </a:r>
            <a:r>
              <a:rPr lang="en-US" altLang="zh-CN" dirty="0"/>
              <a:t>Chrome</a:t>
            </a:r>
            <a:r>
              <a:rPr lang="zh-CN" altLang="en-US" dirty="0"/>
              <a:t>中退休的指令比本地代码多</a:t>
            </a:r>
            <a:r>
              <a:rPr lang="en-US" altLang="zh-CN" dirty="0"/>
              <a:t>1.6</a:t>
            </a:r>
            <a:r>
              <a:rPr lang="zh-CN" altLang="en-US" dirty="0"/>
              <a:t>倍，而在</a:t>
            </a:r>
            <a:r>
              <a:rPr lang="en-US" altLang="zh-CN" dirty="0"/>
              <a:t>Firefox</a:t>
            </a:r>
            <a:r>
              <a:rPr lang="zh-CN" altLang="en-US" dirty="0"/>
              <a:t>中退休的指令比本地代码多</a:t>
            </a:r>
            <a:r>
              <a:rPr lang="en-US" altLang="zh-CN" dirty="0"/>
              <a:t>1.5</a:t>
            </a:r>
            <a:r>
              <a:rPr lang="zh-CN" altLang="en-US" dirty="0"/>
              <a:t>倍，但它的运行速度比本地代码快。图</a:t>
            </a:r>
            <a:r>
              <a:rPr lang="en-US" altLang="zh-CN" dirty="0"/>
              <a:t>3b</a:t>
            </a:r>
            <a:r>
              <a:rPr lang="zh-CN" altLang="en-US" dirty="0"/>
              <a:t>显示其相对于本机的速度在</a:t>
            </a:r>
            <a:r>
              <a:rPr lang="en-US" altLang="zh-CN" dirty="0"/>
              <a:t>Chrome</a:t>
            </a:r>
            <a:r>
              <a:rPr lang="zh-CN" altLang="en-US" dirty="0"/>
              <a:t>中为</a:t>
            </a:r>
            <a:r>
              <a:rPr lang="en-US" altLang="zh-CN" dirty="0"/>
              <a:t>0.81</a:t>
            </a:r>
            <a:r>
              <a:rPr lang="zh-CN" altLang="en-US" dirty="0"/>
              <a:t>倍，在</a:t>
            </a:r>
            <a:r>
              <a:rPr lang="en-US" altLang="zh-CN" dirty="0"/>
              <a:t>Firefox</a:t>
            </a:r>
            <a:r>
              <a:rPr lang="zh-CN" altLang="en-US" dirty="0"/>
              <a:t>中为</a:t>
            </a:r>
            <a:r>
              <a:rPr lang="en-US" altLang="zh-CN" dirty="0"/>
              <a:t>0.83</a:t>
            </a:r>
            <a:r>
              <a:rPr lang="zh-CN" altLang="en-US" dirty="0"/>
              <a:t>倍。此异常的原因直接归因于其较少的</a:t>
            </a:r>
            <a:r>
              <a:rPr lang="en-US" altLang="zh-CN" dirty="0"/>
              <a:t>L1</a:t>
            </a:r>
            <a:r>
              <a:rPr lang="zh-CN" altLang="en-US" dirty="0"/>
              <a:t>指令高速缓存未命中数。</a:t>
            </a:r>
            <a:r>
              <a:rPr lang="en-US" altLang="zh-CN" dirty="0"/>
              <a:t>429.mcf</a:t>
            </a:r>
            <a:r>
              <a:rPr lang="zh-CN" altLang="en-US" dirty="0"/>
              <a:t>包含一个主循环，循环中的大多数指令都适合</a:t>
            </a:r>
            <a:r>
              <a:rPr lang="en-US" altLang="zh-CN" dirty="0"/>
              <a:t>L1</a:t>
            </a:r>
            <a:r>
              <a:rPr lang="zh-CN" altLang="en-US" dirty="0"/>
              <a:t>指令高速缓存。同样，由于较少的</a:t>
            </a:r>
            <a:r>
              <a:rPr lang="en-US" altLang="zh-CN" dirty="0"/>
              <a:t>L1</a:t>
            </a:r>
            <a:r>
              <a:rPr lang="zh-CN" altLang="en-US" dirty="0"/>
              <a:t>指令高速缓存未命中，因此</a:t>
            </a:r>
            <a:r>
              <a:rPr lang="en-US" altLang="zh-CN" dirty="0"/>
              <a:t>433.milc</a:t>
            </a:r>
            <a:r>
              <a:rPr lang="zh-CN" altLang="en-US" dirty="0"/>
              <a:t>性能更好。在</a:t>
            </a:r>
            <a:r>
              <a:rPr lang="en-US" altLang="zh-CN" dirty="0"/>
              <a:t>450</a:t>
            </a:r>
            <a:r>
              <a:rPr lang="zh-CN" altLang="en-US" dirty="0"/>
              <a:t>。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6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133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11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21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89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微软的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是一个开放的集成平台，为开发人员、 用户和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生产商提供了一个快速而简便的在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Intranet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创建程序集成和内容的方法。 使用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ActiveX, 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可轻松方便的在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页中插入 多媒体效果、 交互式对象、以及复杂程序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dirty="0"/>
          </a:p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内置许多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，因此导致一些恶意的网站曾经利用这些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进行自动安装</a:t>
            </a:r>
            <a:r>
              <a:rPr lang="zh-CN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电脑病毒"/>
              </a:rPr>
              <a:t>病毒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zh-CN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后门"/>
              </a:rPr>
              <a:t>后门</a:t>
            </a:r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83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它采用沙盒技术，让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x86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子集的机器代码直接在沙盒上运行。它能够从浏览器直接运行程序机器代码，独立于用户的操作系统之外，使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应用程序可以用接近于机器代码运作的速度来运行，同时兼顾安全性。其功能类似于微软的 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ActiveX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只支持视窗系统。</a:t>
            </a:r>
          </a:p>
          <a:p>
            <a:endParaRPr lang="zh-CN" alt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宣布放弃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PNaCl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转向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86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asm.js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的严格子集，合理合法的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asm.js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代码一定是合理合法的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代码，但是反之就不成立。同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asm.js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不是用来给用手</a:t>
            </a:r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一行一行撸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的代码，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asm.js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</a:t>
            </a:r>
            <a:r>
              <a:rPr lang="zh-CN" alt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编译目标</a:t>
            </a:r>
            <a:endParaRPr lang="en-US" altLang="zh-CN" sz="9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可能有人有疑问，这问题不是解决了吗？那为什么会有</a:t>
            </a:r>
            <a:r>
              <a:rPr lang="en-US" altLang="zh-CN" dirty="0" err="1"/>
              <a:t>WebAssembly</a:t>
            </a:r>
            <a:r>
              <a:rPr lang="zh-CN" altLang="en-US" dirty="0"/>
              <a:t>？</a:t>
            </a:r>
            <a:r>
              <a:rPr lang="en-US" altLang="zh-CN" dirty="0" err="1"/>
              <a:t>WebAssembly</a:t>
            </a:r>
            <a:r>
              <a:rPr lang="zh-CN" altLang="en-US" dirty="0"/>
              <a:t>又解决了什么问题？实际上无论</a:t>
            </a:r>
            <a:r>
              <a:rPr lang="en-US" altLang="zh-CN" dirty="0"/>
              <a:t>asm.js</a:t>
            </a:r>
            <a:r>
              <a:rPr lang="zh-CN" altLang="en-US" dirty="0"/>
              <a:t>对静态类型的问题做的再好，它始终逃不过要经过</a:t>
            </a:r>
            <a:r>
              <a:rPr lang="en-US" altLang="zh-CN" dirty="0"/>
              <a:t>Parser</a:t>
            </a:r>
            <a:r>
              <a:rPr lang="zh-CN" altLang="en-US" dirty="0"/>
              <a:t>，要经过</a:t>
            </a:r>
            <a:r>
              <a:rPr lang="en-US" altLang="zh-CN" dirty="0" err="1"/>
              <a:t>ByteCode</a:t>
            </a:r>
            <a:r>
              <a:rPr lang="en-US" altLang="zh-CN" dirty="0"/>
              <a:t> Compiler</a:t>
            </a:r>
            <a:r>
              <a:rPr lang="zh-CN" altLang="en-US" dirty="0"/>
              <a:t>，而这两步是</a:t>
            </a:r>
            <a:r>
              <a:rPr lang="en-US" altLang="zh-CN" dirty="0"/>
              <a:t>JavaScript</a:t>
            </a:r>
            <a:r>
              <a:rPr lang="zh-CN" altLang="en-US" dirty="0"/>
              <a:t>代码在引擎执行过程当中消耗时间最多的两步。而</a:t>
            </a:r>
            <a:r>
              <a:rPr lang="en-US" altLang="zh-CN" dirty="0" err="1"/>
              <a:t>WebAssembly</a:t>
            </a:r>
            <a:r>
              <a:rPr lang="zh-CN" altLang="en-US" dirty="0"/>
              <a:t>不用经过这两步。这就是</a:t>
            </a:r>
            <a:r>
              <a:rPr lang="en-US" altLang="zh-CN" dirty="0" err="1"/>
              <a:t>WebAssembly</a:t>
            </a:r>
            <a:r>
              <a:rPr lang="zh-CN" altLang="en-US" dirty="0"/>
              <a:t>比</a:t>
            </a:r>
            <a:r>
              <a:rPr lang="en-US" altLang="zh-CN" dirty="0"/>
              <a:t>asm.js</a:t>
            </a:r>
            <a:r>
              <a:rPr lang="zh-CN" altLang="en-US" dirty="0"/>
              <a:t>更快的原因。</a:t>
            </a:r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25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上图的左侧是用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实现的求递归的函数。中间是十六进制的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Code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。右侧是指令文本。其实，中间的十六进制的</a:t>
            </a:r>
            <a:r>
              <a:rPr lang="en-US" altLang="zh-CN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Code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zh-CN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在项目运行的过程中，引擎会对执行次数较多的</a:t>
            </a:r>
            <a:r>
              <a:rPr lang="en-US" altLang="zh-CN" dirty="0"/>
              <a:t>function</a:t>
            </a:r>
            <a:r>
              <a:rPr lang="zh-CN" altLang="en-US" dirty="0"/>
              <a:t>进行优化，引擎将其代码编译成</a:t>
            </a:r>
            <a:r>
              <a:rPr lang="en-US" altLang="zh-CN" dirty="0"/>
              <a:t>Machine Code</a:t>
            </a:r>
            <a:r>
              <a:rPr lang="zh-CN" altLang="en-US" dirty="0"/>
              <a:t>后打包送到顶部的</a:t>
            </a:r>
            <a:r>
              <a:rPr lang="en-US" altLang="zh-CN" dirty="0"/>
              <a:t>Just-In-Time(JIT) Compiler</a:t>
            </a:r>
            <a:r>
              <a:rPr lang="zh-CN" altLang="en-US" dirty="0"/>
              <a:t>，下次再执行这个</a:t>
            </a:r>
            <a:r>
              <a:rPr lang="en-US" altLang="zh-CN" dirty="0"/>
              <a:t>function</a:t>
            </a:r>
            <a:r>
              <a:rPr lang="zh-CN" altLang="en-US" dirty="0"/>
              <a:t>，就会直接执行编译好的</a:t>
            </a:r>
            <a:r>
              <a:rPr lang="en-US" altLang="zh-CN" dirty="0"/>
              <a:t>Machine Code</a:t>
            </a:r>
            <a:r>
              <a:rPr lang="zh-CN" altLang="en-US" dirty="0"/>
              <a:t>。但是由于</a:t>
            </a:r>
            <a:r>
              <a:rPr lang="en-US" altLang="zh-CN" dirty="0"/>
              <a:t>JavaScript</a:t>
            </a:r>
            <a:r>
              <a:rPr lang="zh-CN" altLang="en-US" dirty="0"/>
              <a:t>的动态变量，上一秒可能是</a:t>
            </a:r>
            <a:r>
              <a:rPr lang="en-US" altLang="zh-CN" dirty="0"/>
              <a:t>Array</a:t>
            </a:r>
            <a:r>
              <a:rPr lang="zh-CN" altLang="en-US" dirty="0"/>
              <a:t>，下一秒就变成了</a:t>
            </a:r>
            <a:r>
              <a:rPr lang="en-US" altLang="zh-CN" dirty="0"/>
              <a:t>Object</a:t>
            </a:r>
            <a:r>
              <a:rPr lang="zh-CN" altLang="en-US" dirty="0"/>
              <a:t>。那么上一次引擎所做的优化，就失去了作用，此时又要再一次进行优化。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04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</p:spPr>
        <p:txBody>
          <a:bodyPr anchor="b"/>
          <a:lstStyle>
            <a:lvl1pPr algn="ctr">
              <a:defRPr sz="4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0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892" y="268350"/>
            <a:ext cx="19319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990" y="268350"/>
            <a:ext cx="5683905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8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6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</p:spPr>
        <p:txBody>
          <a:bodyPr anchor="b"/>
          <a:lstStyle>
            <a:lvl1pPr>
              <a:defRPr sz="4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0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57" y="1841114"/>
            <a:ext cx="3790436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5924" y="1235577"/>
            <a:ext cx="3809103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5924" y="1841114"/>
            <a:ext cx="3809103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5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1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103" y="725712"/>
            <a:ext cx="4535924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7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9103" y="725712"/>
            <a:ext cx="4535924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5996" indent="0">
              <a:buNone/>
              <a:defRPr sz="2058"/>
            </a:lvl2pPr>
            <a:lvl3pPr marL="671993" indent="0">
              <a:buNone/>
              <a:defRPr sz="1764"/>
            </a:lvl3pPr>
            <a:lvl4pPr marL="1007989" indent="0">
              <a:buNone/>
              <a:defRPr sz="1470"/>
            </a:lvl4pPr>
            <a:lvl5pPr marL="1343985" indent="0">
              <a:buNone/>
              <a:defRPr sz="1470"/>
            </a:lvl5pPr>
            <a:lvl6pPr marL="1679981" indent="0">
              <a:buNone/>
              <a:defRPr sz="1470"/>
            </a:lvl6pPr>
            <a:lvl7pPr marL="2015978" indent="0">
              <a:buNone/>
              <a:defRPr sz="1470"/>
            </a:lvl7pPr>
            <a:lvl8pPr marL="2351974" indent="0">
              <a:buNone/>
              <a:defRPr sz="1470"/>
            </a:lvl8pPr>
            <a:lvl9pPr marL="2687970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8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43697" y="1185347"/>
            <a:ext cx="633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So Fast: Analyzing the Performance of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vs. Native Code</a:t>
            </a:r>
            <a:endParaRPr lang="zh-CN" altLang="en-US" sz="2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1691" y="2088120"/>
            <a:ext cx="6840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Abhinav 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Jangda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Bobby Powers, Emery D. Berger, and Arjun Guha, University of Massachusetts Amherst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3817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汇报人：黄迎港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51931" y="2554264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2019.10.23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4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4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4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  <p:extLst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5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35236B-A39A-4A1A-84C8-92AAA5CBE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25" y="826638"/>
            <a:ext cx="6907343" cy="3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7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的速度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37133B-7366-4B39-96EA-114CA07F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03" y="1043180"/>
            <a:ext cx="5029364" cy="36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215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的运行速度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AD4234-794C-4448-BC02-DBCA85333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55" y="1440066"/>
            <a:ext cx="4191901" cy="30512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7531FD-5934-4CFE-91DA-3B96C746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24" y="1442768"/>
            <a:ext cx="4324087" cy="29495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532BE5-8C7A-4AE6-9CC6-10145E895AF8}"/>
              </a:ext>
            </a:extLst>
          </p:cNvPr>
          <p:cNvSpPr txBox="1"/>
          <p:nvPr/>
        </p:nvSpPr>
        <p:spPr>
          <a:xfrm>
            <a:off x="1655518" y="4491353"/>
            <a:ext cx="27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7598B5-DBD3-461D-BABA-D4BA75C9A51F}"/>
              </a:ext>
            </a:extLst>
          </p:cNvPr>
          <p:cNvSpPr txBox="1"/>
          <p:nvPr/>
        </p:nvSpPr>
        <p:spPr>
          <a:xfrm>
            <a:off x="5935652" y="4491353"/>
            <a:ext cx="271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比机器码慢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93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PolyBenchC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76ECE4-2F0D-4B80-8168-8223315E5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69" y="842343"/>
            <a:ext cx="5472456" cy="37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667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PolyBenchC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的测试存在的问题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C56EA0A-8BA9-42A1-8BFE-901C30A8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83" y="1440066"/>
            <a:ext cx="8462163" cy="24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 Benchmark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029409-98C2-4904-A512-8CAE11B2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68" y="663223"/>
            <a:ext cx="8568714" cy="14614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39C74C-2C2B-4DBF-BBD1-83BC52845441}"/>
              </a:ext>
            </a:extLst>
          </p:cNvPr>
          <p:cNvSpPr/>
          <p:nvPr/>
        </p:nvSpPr>
        <p:spPr>
          <a:xfrm>
            <a:off x="447590" y="2195264"/>
            <a:ext cx="19615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433.milc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444.namd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447.dealII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450.soplex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 470.lbm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 644.nab_s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 429.mcf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462.libquantum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9AE589-717A-41A1-9A91-935EF6D332CF}"/>
              </a:ext>
            </a:extLst>
          </p:cNvPr>
          <p:cNvSpPr/>
          <p:nvPr/>
        </p:nvSpPr>
        <p:spPr>
          <a:xfrm>
            <a:off x="2861364" y="2195264"/>
            <a:ext cx="19615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464.h264ref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453.povray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6EB920-14C2-4DAC-A9B5-71F764FB28EB}"/>
              </a:ext>
            </a:extLst>
          </p:cNvPr>
          <p:cNvSpPr/>
          <p:nvPr/>
        </p:nvSpPr>
        <p:spPr>
          <a:xfrm>
            <a:off x="5168882" y="2193155"/>
            <a:ext cx="16304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400.perlbench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403.gcc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26B69B-F525-4F46-900C-9F0A99376B7A}"/>
              </a:ext>
            </a:extLst>
          </p:cNvPr>
          <p:cNvSpPr/>
          <p:nvPr/>
        </p:nvSpPr>
        <p:spPr>
          <a:xfrm>
            <a:off x="7078638" y="2193155"/>
            <a:ext cx="24072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1. 401.bzip</a:t>
            </a:r>
          </a:p>
          <a:p>
            <a:r>
              <a:rPr lang="zh-CN" altLang="en-US" dirty="0"/>
              <a:t>2. 429.mcf 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433.milc</a:t>
            </a:r>
          </a:p>
          <a:p>
            <a:r>
              <a:rPr lang="zh-CN" altLang="en-US" dirty="0"/>
              <a:t>4. 444.namd </a:t>
            </a:r>
            <a:endParaRPr lang="en-US" altLang="zh-CN" dirty="0"/>
          </a:p>
          <a:p>
            <a:r>
              <a:rPr lang="zh-CN" altLang="en-US" dirty="0"/>
              <a:t>5. 445.gobmk</a:t>
            </a:r>
            <a:endParaRPr lang="en-US" altLang="zh-CN" dirty="0"/>
          </a:p>
          <a:p>
            <a:r>
              <a:rPr lang="en-US" altLang="zh-CN" dirty="0"/>
              <a:t>6 .450.soplex</a:t>
            </a:r>
          </a:p>
          <a:p>
            <a:r>
              <a:rPr lang="en-US" altLang="zh-CN" dirty="0"/>
              <a:t>7. 453.povray</a:t>
            </a:r>
          </a:p>
          <a:p>
            <a:r>
              <a:rPr lang="en-US" altLang="zh-CN" dirty="0"/>
              <a:t>8. 458.sjeng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7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不能在浏览器上运行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F8104E6-5724-4D77-9BE0-C3600675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46" y="1152042"/>
            <a:ext cx="7119558" cy="31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933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FDEDF4-997E-4335-90C6-B72B9BAE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3" y="1656084"/>
            <a:ext cx="8107889" cy="20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A587D7-8454-49B9-927B-B8B81C43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59" y="936024"/>
            <a:ext cx="8307957" cy="336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主要贡献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7C6541-0A3E-4E1E-A657-3E71392AC90A}"/>
              </a:ext>
            </a:extLst>
          </p:cNvPr>
          <p:cNvSpPr txBox="1"/>
          <p:nvPr/>
        </p:nvSpPr>
        <p:spPr>
          <a:xfrm>
            <a:off x="879625" y="1152042"/>
            <a:ext cx="7488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-WASM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C,C++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代码编译成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改造了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runtime,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进程能和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kernel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进行通信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优化了共享文件系统组件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-WASM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本身的开销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-SPEC</a:t>
            </a: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一个扩展了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-WASM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的工具，允许自动收集详细的定时信息和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上的性能计数器信息，以便执行应用程序性能的详细测量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发现了部分影响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性能的原因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2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7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随处可见的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975590C-6A8F-408D-9DA0-F51E1AD94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29" y="1255955"/>
            <a:ext cx="1878578" cy="1474507"/>
          </a:xfrm>
          <a:prstGeom prst="rect">
            <a:avLst/>
          </a:prstGeom>
        </p:spPr>
      </p:pic>
      <p:pic>
        <p:nvPicPr>
          <p:cNvPr id="21" name="内容占位符 3">
            <a:extLst>
              <a:ext uri="{FF2B5EF4-FFF2-40B4-BE49-F238E27FC236}">
                <a16:creationId xmlns:a16="http://schemas.microsoft.com/office/drawing/2014/main" id="{D2A21052-DE46-41CA-B794-ADA38E301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5" y="1196169"/>
            <a:ext cx="4572525" cy="15050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34DF4F-6C96-4644-9A3D-5216BEF90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257" y="3168210"/>
            <a:ext cx="2520531" cy="1371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609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-WASM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进行编译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ED768A-12C0-4EFB-A5DC-0F21C9301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1" y="1173518"/>
            <a:ext cx="7753727" cy="18514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D117D3-7C16-4A19-956B-02BFA5B6D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25" y="3122287"/>
            <a:ext cx="757142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251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-WASM 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程序提供系统调用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CF4BA3-D0D6-46F8-B984-7B62B949F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37" y="874649"/>
            <a:ext cx="7576183" cy="37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459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浅拷贝</a:t>
            </a:r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的内存</a:t>
            </a:r>
          </a:p>
        </p:txBody>
      </p:sp>
      <p:pic>
        <p:nvPicPr>
          <p:cNvPr id="5" name="内容占位符 13">
            <a:extLst>
              <a:ext uri="{FF2B5EF4-FFF2-40B4-BE49-F238E27FC236}">
                <a16:creationId xmlns:a16="http://schemas.microsoft.com/office/drawing/2014/main" id="{7C1762D2-6E36-4860-8CCE-536C558E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84" y="1080036"/>
            <a:ext cx="7601281" cy="34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991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给进程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内核通信的缓冲区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FE7384-DC9D-4DE0-AB62-653137FA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90" y="1135222"/>
            <a:ext cx="7848653" cy="34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仍旧存在的问题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73BE9D-9438-406E-9CB0-B8E51B62B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9" y="946571"/>
            <a:ext cx="6984581" cy="39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缓冲文件增长遇到的问题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786318-FA85-43B2-B11E-1F63F798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49" y="936024"/>
            <a:ext cx="6823202" cy="2465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B6E671-D762-4CAB-945E-5BB347024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49" y="3024198"/>
            <a:ext cx="7294413" cy="17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621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处理完之后的性能提升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5111574-2EF7-426C-8E62-699EF5A63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25" y="907058"/>
            <a:ext cx="6984581" cy="37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4957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-WASM overhead is minimal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982E67AA-4F18-4EFB-8000-78B5AE2EB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70" y="651212"/>
            <a:ext cx="5175967" cy="37378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070F6E-33AD-487E-8440-884341547493}"/>
              </a:ext>
            </a:extLst>
          </p:cNvPr>
          <p:cNvSpPr/>
          <p:nvPr/>
        </p:nvSpPr>
        <p:spPr>
          <a:xfrm>
            <a:off x="5560015" y="1918026"/>
            <a:ext cx="32914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Maximum overhead is 1.1%.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Average overhead is 0.2%.</a:t>
            </a:r>
          </a:p>
        </p:txBody>
      </p:sp>
    </p:spTree>
    <p:extLst>
      <p:ext uri="{BB962C8B-B14F-4D97-AF65-F5344CB8AC3E}">
        <p14:creationId xmlns:p14="http://schemas.microsoft.com/office/powerpoint/2010/main" val="35625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实验测试流程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DC1900-0664-42EF-A876-4295E522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90" y="1296054"/>
            <a:ext cx="8408140" cy="28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0595A29-01D0-43E8-9CFD-6D151B6E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29" y="792012"/>
            <a:ext cx="8420792" cy="31715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55A894-2D5B-4D7B-B5AD-5A03C82F9613}"/>
              </a:ext>
            </a:extLst>
          </p:cNvPr>
          <p:cNvSpPr txBox="1"/>
          <p:nvPr/>
        </p:nvSpPr>
        <p:spPr>
          <a:xfrm>
            <a:off x="447590" y="4345019"/>
            <a:ext cx="5053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30% faster than asm.js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02EF89-FB19-4A71-8D23-025E4F39E97E}"/>
              </a:ext>
            </a:extLst>
          </p:cNvPr>
          <p:cNvSpPr txBox="1"/>
          <p:nvPr/>
        </p:nvSpPr>
        <p:spPr>
          <a:xfrm>
            <a:off x="4839955" y="4341782"/>
            <a:ext cx="5053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55% slower than native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9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7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太慢了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A5E44FB-F3DD-4EBC-9AED-D353FC05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05" y="1008030"/>
            <a:ext cx="5848039" cy="328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5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82CD1C-6AD7-4365-B9C9-6EFAD472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68" y="1080036"/>
            <a:ext cx="4510420" cy="2673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D82C7-1197-410F-9CA3-43D52396E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955" y="1080036"/>
            <a:ext cx="3866127" cy="32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编译后的代码</a:t>
            </a:r>
          </a:p>
        </p:txBody>
      </p:sp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7979BD55-484F-4DC0-924E-AE5EF8510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83" y="822140"/>
            <a:ext cx="2736228" cy="3858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D79B11-02AA-4402-9296-03DBAD1C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551" y="0"/>
            <a:ext cx="2840578" cy="510752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C4BC6A-CF3B-4A80-AB90-598C8BFA7E68}"/>
              </a:ext>
            </a:extLst>
          </p:cNvPr>
          <p:cNvSpPr/>
          <p:nvPr/>
        </p:nvSpPr>
        <p:spPr>
          <a:xfrm>
            <a:off x="735613" y="2520156"/>
            <a:ext cx="1944162" cy="144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0EF9010-88EB-42B8-88FA-997DEFC3F9DC}"/>
              </a:ext>
            </a:extLst>
          </p:cNvPr>
          <p:cNvSpPr/>
          <p:nvPr/>
        </p:nvSpPr>
        <p:spPr>
          <a:xfrm>
            <a:off x="4479925" y="3672252"/>
            <a:ext cx="2016168" cy="223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C1D215-C186-440F-96D8-5D5747A2A9C2}"/>
              </a:ext>
            </a:extLst>
          </p:cNvPr>
          <p:cNvSpPr/>
          <p:nvPr/>
        </p:nvSpPr>
        <p:spPr>
          <a:xfrm>
            <a:off x="555597" y="1715049"/>
            <a:ext cx="2988250" cy="504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add [</a:t>
            </a:r>
            <a:r>
              <a:rPr lang="en-US" altLang="zh-CN" dirty="0" err="1"/>
              <a:t>rdi</a:t>
            </a:r>
            <a:r>
              <a:rPr lang="en-US" altLang="zh-CN" dirty="0"/>
              <a:t> + </a:t>
            </a:r>
            <a:r>
              <a:rPr lang="en-US" altLang="zh-CN" dirty="0" err="1"/>
              <a:t>rcx</a:t>
            </a:r>
            <a:r>
              <a:rPr lang="en-US" altLang="zh-CN" dirty="0"/>
              <a:t> *4 + 4*NJ], </a:t>
            </a:r>
            <a:r>
              <a:rPr lang="en-US" altLang="zh-CN" dirty="0" err="1"/>
              <a:t>ebx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FCCE22-411D-4F41-8001-63B34EAC14DB}"/>
              </a:ext>
            </a:extLst>
          </p:cNvPr>
          <p:cNvSpPr/>
          <p:nvPr/>
        </p:nvSpPr>
        <p:spPr>
          <a:xfrm>
            <a:off x="4335913" y="3024198"/>
            <a:ext cx="2304192" cy="504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mov </a:t>
            </a:r>
            <a:r>
              <a:rPr lang="en-US" altLang="zh-CN" dirty="0" err="1"/>
              <a:t>ecx</a:t>
            </a:r>
            <a:r>
              <a:rPr lang="en-US" altLang="zh-CN" dirty="0"/>
              <a:t>, [</a:t>
            </a:r>
            <a:r>
              <a:rPr lang="en-US" altLang="zh-CN" dirty="0" err="1"/>
              <a:t>rbx+rdx</a:t>
            </a:r>
            <a:r>
              <a:rPr lang="en-US" altLang="zh-CN" dirty="0"/>
              <a:t>*1]</a:t>
            </a:r>
          </a:p>
          <a:p>
            <a:pPr algn="ctr"/>
            <a:r>
              <a:rPr lang="en-US" altLang="zh-CN" dirty="0"/>
              <a:t>add ecx,r15d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09A6457-6F79-4F5E-B8B3-2C777F90B1A6}"/>
              </a:ext>
            </a:extLst>
          </p:cNvPr>
          <p:cNvSpPr/>
          <p:nvPr/>
        </p:nvSpPr>
        <p:spPr>
          <a:xfrm>
            <a:off x="4263907" y="143958"/>
            <a:ext cx="2376198" cy="10001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22B22-8713-429B-9BD9-6911BD782989}"/>
              </a:ext>
            </a:extLst>
          </p:cNvPr>
          <p:cNvSpPr/>
          <p:nvPr/>
        </p:nvSpPr>
        <p:spPr>
          <a:xfrm>
            <a:off x="4191901" y="1288046"/>
            <a:ext cx="2520210" cy="2854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Mov [rbp-0x28], </a:t>
            </a:r>
            <a:r>
              <a:rPr lang="en-US" altLang="zh-CN" dirty="0" err="1"/>
              <a:t>rax</a:t>
            </a:r>
            <a:endParaRPr lang="en-US" altLang="zh-CN" dirty="0"/>
          </a:p>
          <a:p>
            <a:r>
              <a:rPr lang="en-US" altLang="zh-CN" dirty="0"/>
              <a:t>Mov [rbp-0x28], </a:t>
            </a:r>
            <a:r>
              <a:rPr lang="en-US" altLang="zh-CN" dirty="0" err="1"/>
              <a:t>rbx</a:t>
            </a:r>
            <a:endParaRPr lang="zh-CN" altLang="en-US" dirty="0"/>
          </a:p>
          <a:p>
            <a:r>
              <a:rPr lang="en-US" altLang="zh-CN" dirty="0"/>
              <a:t>Mov [rbp-0x28], </a:t>
            </a:r>
            <a:r>
              <a:rPr lang="en-US" altLang="zh-CN" dirty="0" err="1"/>
              <a:t>rcx</a:t>
            </a:r>
            <a:endParaRPr lang="en-US" altLang="zh-CN" dirty="0"/>
          </a:p>
          <a:p>
            <a:r>
              <a:rPr lang="en-US" altLang="zh-CN" dirty="0" err="1"/>
              <a:t>Xor</a:t>
            </a:r>
            <a:r>
              <a:rPr lang="en-US" altLang="zh-CN" dirty="0"/>
              <a:t>  </a:t>
            </a:r>
            <a:r>
              <a:rPr lang="en-US" altLang="zh-CN" dirty="0" err="1"/>
              <a:t>edi,edi</a:t>
            </a:r>
            <a:endParaRPr lang="en-US" altLang="zh-CN" dirty="0"/>
          </a:p>
          <a:p>
            <a:r>
              <a:rPr lang="en-US" altLang="zh-CN" dirty="0" err="1"/>
              <a:t>Jmp</a:t>
            </a:r>
            <a:r>
              <a:rPr lang="en-US" altLang="zh-CN" dirty="0"/>
              <a:t> L1’</a:t>
            </a:r>
          </a:p>
          <a:p>
            <a:r>
              <a:rPr lang="en-US" altLang="zh-CN" dirty="0"/>
              <a:t>L1: </a:t>
            </a:r>
          </a:p>
          <a:p>
            <a:r>
              <a:rPr lang="en-US" altLang="zh-CN" dirty="0"/>
              <a:t>    mov </a:t>
            </a:r>
            <a:r>
              <a:rPr lang="en-US" altLang="zh-CN" dirty="0" err="1"/>
              <a:t>ecx</a:t>
            </a:r>
            <a:r>
              <a:rPr lang="en-US" altLang="zh-CN" dirty="0"/>
              <a:t>, [rbp-0x18]</a:t>
            </a:r>
          </a:p>
          <a:p>
            <a:r>
              <a:rPr lang="en-US" altLang="zh-CN" dirty="0"/>
              <a:t>    mov </a:t>
            </a:r>
            <a:r>
              <a:rPr lang="en-US" altLang="zh-CN" dirty="0" err="1"/>
              <a:t>ecx</a:t>
            </a:r>
            <a:r>
              <a:rPr lang="en-US" altLang="zh-CN" dirty="0"/>
              <a:t>, [rbp-0x20]</a:t>
            </a:r>
            <a:endParaRPr lang="zh-CN" altLang="en-US" dirty="0"/>
          </a:p>
          <a:p>
            <a:r>
              <a:rPr lang="en-US" altLang="zh-CN" dirty="0"/>
              <a:t>    mov </a:t>
            </a:r>
            <a:r>
              <a:rPr lang="en-US" altLang="zh-CN" dirty="0" err="1"/>
              <a:t>ecx</a:t>
            </a:r>
            <a:r>
              <a:rPr lang="en-US" altLang="zh-CN" dirty="0"/>
              <a:t>, [rbp-0x28]</a:t>
            </a:r>
            <a:endParaRPr lang="zh-CN" altLang="en-US" dirty="0"/>
          </a:p>
          <a:p>
            <a:endParaRPr lang="zh-CN" altLang="en-US" dirty="0"/>
          </a:p>
          <a:p>
            <a:pPr algn="ctr"/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29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3" grpId="0" animBg="1"/>
      <p:bldP spid="3" grpId="1" animBg="1"/>
      <p:bldP spid="9" grpId="0" animBg="1"/>
      <p:bldP spid="9" grpId="1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4373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寄存器压力导致了更多的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FB3E4-DD1E-45BC-8AE4-FA8A9A41A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93" y="754120"/>
            <a:ext cx="6971428" cy="335238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3FFFAC-5D40-45E2-9DE6-DFB4E9A78C81}"/>
              </a:ext>
            </a:extLst>
          </p:cNvPr>
          <p:cNvSpPr txBox="1"/>
          <p:nvPr/>
        </p:nvSpPr>
        <p:spPr>
          <a:xfrm>
            <a:off x="735613" y="4058819"/>
            <a:ext cx="2952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浏览器保留部分寄存器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7AD606-BA8A-4B99-BBDD-AC1729DD3CD2}"/>
              </a:ext>
            </a:extLst>
          </p:cNvPr>
          <p:cNvSpPr txBox="1"/>
          <p:nvPr/>
        </p:nvSpPr>
        <p:spPr>
          <a:xfrm>
            <a:off x="735613" y="4341783"/>
            <a:ext cx="3528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线性扫描的寄存器分配策略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A1279F-E317-4D68-B9C5-F23D8976B360}"/>
              </a:ext>
            </a:extLst>
          </p:cNvPr>
          <p:cNvSpPr txBox="1"/>
          <p:nvPr/>
        </p:nvSpPr>
        <p:spPr>
          <a:xfrm>
            <a:off x="735613" y="4624747"/>
            <a:ext cx="3667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寻址模式</a:t>
            </a:r>
          </a:p>
        </p:txBody>
      </p:sp>
    </p:spTree>
    <p:extLst>
      <p:ext uri="{BB962C8B-B14F-4D97-AF65-F5344CB8AC3E}">
        <p14:creationId xmlns:p14="http://schemas.microsoft.com/office/powerpoint/2010/main" val="11420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额外的分支命令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D63CEB-4F04-4A4D-94A6-4E711BE5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77" y="675511"/>
            <a:ext cx="3390476" cy="3028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7545B0-D282-423D-B82D-8BAE714B1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937" y="864018"/>
            <a:ext cx="3219048" cy="28952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E828CE-5606-4F8D-8632-D9166A14C350}"/>
              </a:ext>
            </a:extLst>
          </p:cNvPr>
          <p:cNvSpPr txBox="1"/>
          <p:nvPr/>
        </p:nvSpPr>
        <p:spPr>
          <a:xfrm>
            <a:off x="611431" y="3834951"/>
            <a:ext cx="2088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额外的跳转命令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D57AD-52A9-4185-B3B6-15558AAA3753}"/>
              </a:ext>
            </a:extLst>
          </p:cNvPr>
          <p:cNvSpPr txBox="1"/>
          <p:nvPr/>
        </p:nvSpPr>
        <p:spPr>
          <a:xfrm>
            <a:off x="629183" y="4556099"/>
            <a:ext cx="2554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函数的间接调用检查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FB0891-B1AC-4950-A797-B2815C7E755B}"/>
              </a:ext>
            </a:extLst>
          </p:cNvPr>
          <p:cNvSpPr txBox="1"/>
          <p:nvPr/>
        </p:nvSpPr>
        <p:spPr>
          <a:xfrm>
            <a:off x="629183" y="4195525"/>
            <a:ext cx="2088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栈溢出检查</a:t>
            </a:r>
          </a:p>
        </p:txBody>
      </p:sp>
    </p:spTree>
    <p:extLst>
      <p:ext uri="{BB962C8B-B14F-4D97-AF65-F5344CB8AC3E}">
        <p14:creationId xmlns:p14="http://schemas.microsoft.com/office/powerpoint/2010/main" val="16075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增加的命令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34C5A3-E9D1-419E-ACFD-AA6608E11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1" y="1096346"/>
            <a:ext cx="3200000" cy="2895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EA9C1D-72B7-405D-B4F9-F463D7336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919" y="1096346"/>
            <a:ext cx="3600000" cy="2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 miss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019BBD-3A04-4490-96B7-028E6A52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703" y="712903"/>
            <a:ext cx="5038095" cy="3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4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性能对比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70CF3D-D8AB-499E-827B-19225DC4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6" y="913762"/>
            <a:ext cx="3849865" cy="32127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70D56D-8B72-435B-BE90-A2B04F67A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493" y="819494"/>
            <a:ext cx="3807482" cy="3356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65F886-4C2D-4A46-9696-5297DEC3CB69}"/>
              </a:ext>
            </a:extLst>
          </p:cNvPr>
          <p:cNvSpPr txBox="1"/>
          <p:nvPr/>
        </p:nvSpPr>
        <p:spPr>
          <a:xfrm>
            <a:off x="1815703" y="4443962"/>
            <a:ext cx="1184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153D7-1857-4B7C-B7DD-3C6BC632CA48}"/>
              </a:ext>
            </a:extLst>
          </p:cNvPr>
          <p:cNvSpPr txBox="1"/>
          <p:nvPr/>
        </p:nvSpPr>
        <p:spPr>
          <a:xfrm>
            <a:off x="6280075" y="4447622"/>
            <a:ext cx="18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编译时间</a:t>
            </a:r>
          </a:p>
        </p:txBody>
      </p:sp>
    </p:spTree>
    <p:extLst>
      <p:ext uri="{BB962C8B-B14F-4D97-AF65-F5344CB8AC3E}">
        <p14:creationId xmlns:p14="http://schemas.microsoft.com/office/powerpoint/2010/main" val="208972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B96D86-949A-4219-9F43-2BFACC27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1" y="1493118"/>
            <a:ext cx="4023315" cy="1698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721CBB-6BA7-4BCE-9855-D6DE432BC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114" y="1126404"/>
            <a:ext cx="4122689" cy="32268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71CD94-C424-4F1F-BCE1-05B81C81E9D0}"/>
              </a:ext>
            </a:extLst>
          </p:cNvPr>
          <p:cNvSpPr txBox="1"/>
          <p:nvPr/>
        </p:nvSpPr>
        <p:spPr>
          <a:xfrm>
            <a:off x="3183817" y="4464318"/>
            <a:ext cx="1944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平均慢了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55%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11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D3E78C-A2DE-4078-B445-3A1F9D7F7DE3}"/>
              </a:ext>
            </a:extLst>
          </p:cNvPr>
          <p:cNvSpPr txBox="1"/>
          <p:nvPr/>
        </p:nvSpPr>
        <p:spPr>
          <a:xfrm>
            <a:off x="767502" y="1306405"/>
            <a:ext cx="62885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主要贡献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将其适用于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推出了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Browsix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-SEPC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找到了一些影响性能的因素</a:t>
            </a:r>
          </a:p>
        </p:txBody>
      </p:sp>
    </p:spTree>
    <p:extLst>
      <p:ext uri="{BB962C8B-B14F-4D97-AF65-F5344CB8AC3E}">
        <p14:creationId xmlns:p14="http://schemas.microsoft.com/office/powerpoint/2010/main" val="85321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67799" y="137363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44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55823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汇报人：黄迎港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623937" y="2554264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2019.10.23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65C1C2-FC71-47EB-BEAC-277985282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216" y="1152042"/>
            <a:ext cx="5040420" cy="34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4A5B92-C7AF-4E4D-B387-3F06DD83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79" y="568086"/>
            <a:ext cx="4032336" cy="39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3675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想办法在</a:t>
            </a:r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浏览器中运行源码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2D0A9E-055F-44B4-B7F8-41C47779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44" y="1265612"/>
            <a:ext cx="3096258" cy="33823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8DC25E-685E-471F-938D-E3400D970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039" y="1918026"/>
            <a:ext cx="20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41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的解决方案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CC87D1-6574-4F97-B397-3DC8C73D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43" y="864016"/>
            <a:ext cx="4320360" cy="36241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82A9EB-F13B-44F4-8123-0DE953F77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18" y="1847540"/>
            <a:ext cx="2266667" cy="1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更通用的方法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3F3D65-679F-40DC-8197-178B2A1AA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" y="1080036"/>
            <a:ext cx="4751513" cy="32432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6C6D62-4276-43CC-A026-904F0D3E5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97" y="908413"/>
            <a:ext cx="3321241" cy="35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96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Webassembly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E3C4C4-FF17-4EB6-A5FD-507CB67F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397" y="1296054"/>
            <a:ext cx="4696874" cy="30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2351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WebAsembly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6E52BD-A4F7-4247-8EC1-6F741FE8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17" y="792012"/>
            <a:ext cx="6113816" cy="392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2160</Words>
  <Characters>0</Characters>
  <Application>Microsoft Office PowerPoint</Application>
  <DocSecurity>0</DocSecurity>
  <PresentationFormat>自定义</PresentationFormat>
  <Lines>0</Lines>
  <Paragraphs>207</Paragraphs>
  <Slides>40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2017-05-18T11:30:35Z</dcterms:created>
  <dcterms:modified xsi:type="dcterms:W3CDTF">2019-11-03T09:14:25Z</dcterms:modified>
  <cp:category/>
</cp:coreProperties>
</file>